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Open Sans" panose="020B0604020202020204" charset="0"/>
      <p:regular r:id="rId33"/>
      <p:bold r:id="rId34"/>
      <p:italic r:id="rId35"/>
      <p:boldItalic r:id="rId36"/>
    </p:embeddedFont>
    <p:embeddedFont>
      <p:font typeface="Proxima Nova" panose="020B0604020202020204" charset="0"/>
      <p:regular r:id="rId37"/>
      <p:bold r:id="rId38"/>
      <p:italic r:id="rId39"/>
      <p:boldItalic r:id="rId40"/>
    </p:embeddedFont>
    <p:embeddedFont>
      <p:font typeface="Quire Sans" panose="020B0502040400020003" pitchFamily="3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46" roundtripDataSignature="AMtx7mjqoK0BbDhVDc6qzAFJCQaXxHTs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7CB1"/>
    <a:srgbClr val="B4DD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customschemas.google.com/relationships/presentationmetadata" Target="meta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6" name="Google Shape;15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3" name="Google Shape;16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8" name="Google Shape;16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3" name="Google Shape;17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0" name="Google Shape;18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2" name="Google Shape;1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6" name="Google Shape;21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3" name="Google Shape;24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7" name="Google Shape;25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5" name="Google Shape;26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3" name="Google Shape;27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1" name="Google Shape;28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" name="Google Shape;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787b0f0e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g7787b0f0e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endParaRPr sz="8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774d4c72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g7774d4c72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8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" name="Google Shape;48;p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9" name="Google Shape;49;p38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" name="Google Shape;50;p38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Google Shape;51;p3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9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55" name="Google Shape;55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40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9" name="Google Shape;59;p40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oogle Shape;23;p3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p3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3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3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3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3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5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6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"/>
          <p:cNvSpPr txBox="1"/>
          <p:nvPr/>
        </p:nvSpPr>
        <p:spPr>
          <a:xfrm>
            <a:off x="2678400" y="2855400"/>
            <a:ext cx="37872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pt-BR" sz="6000" b="1" i="0" u="none" strike="noStrike" cap="none" dirty="0" err="1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TechCare</a:t>
            </a:r>
            <a:endParaRPr sz="6000" b="1" i="0" u="none" strike="noStrike" cap="none" dirty="0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17150" y="1215175"/>
            <a:ext cx="1709700" cy="17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34515" y="1286399"/>
            <a:ext cx="3439678" cy="3029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06575" y="419230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9"/>
          <p:cNvSpPr txBox="1"/>
          <p:nvPr/>
        </p:nvSpPr>
        <p:spPr>
          <a:xfrm>
            <a:off x="3683100" y="355407"/>
            <a:ext cx="17778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 dirty="0">
                <a:ln>
                  <a:solidFill>
                    <a:schemeClr val="tx1"/>
                  </a:solidFill>
                </a:ln>
                <a:solidFill>
                  <a:srgbClr val="467CB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Arial"/>
              </a:rPr>
              <a:t>Solução</a:t>
            </a:r>
            <a:r>
              <a:rPr lang="pt-BR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9"/>
          <p:cNvPicPr preferRelativeResize="0"/>
          <p:nvPr/>
        </p:nvPicPr>
        <p:blipFill rotWithShape="1">
          <a:blip r:embed="rId5">
            <a:alphaModFix/>
          </a:blip>
          <a:srcRect l="2050" r="-2049"/>
          <a:stretch/>
        </p:blipFill>
        <p:spPr>
          <a:xfrm>
            <a:off x="5952036" y="1887176"/>
            <a:ext cx="1076083" cy="111396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9"/>
          <p:cNvSpPr txBox="1"/>
          <p:nvPr/>
        </p:nvSpPr>
        <p:spPr>
          <a:xfrm>
            <a:off x="358969" y="920010"/>
            <a:ext cx="4046993" cy="2431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 dirty="0">
                <a:solidFill>
                  <a:schemeClr val="dk1"/>
                </a:solidFill>
                <a:latin typeface="+mj-lt"/>
                <a:ea typeface="Proxima Nova"/>
                <a:cs typeface="Proxima Nova"/>
                <a:sym typeface="Proxima Nova"/>
              </a:rPr>
              <a:t>Um sistema que informa para os responsáveis a temperatura e umidade das UTIs hospitalares, sem a  necessidade de contato para conferir e ao mesmo tempo, reduz a chance de contaminação.</a:t>
            </a:r>
            <a:endParaRPr sz="1600" b="0" i="0" u="none" strike="noStrike" cap="none" dirty="0">
              <a:solidFill>
                <a:srgbClr val="000000"/>
              </a:solidFill>
              <a:latin typeface="+mj-lt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"/>
          <p:cNvSpPr txBox="1">
            <a:spLocks noGrp="1"/>
          </p:cNvSpPr>
          <p:nvPr>
            <p:ph type="body" idx="1"/>
          </p:nvPr>
        </p:nvSpPr>
        <p:spPr>
          <a:xfrm>
            <a:off x="301222" y="1408746"/>
            <a:ext cx="4697400" cy="2674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pt-BR" dirty="0">
                <a:solidFill>
                  <a:srgbClr val="000000"/>
                </a:solidFill>
                <a:latin typeface="+mn-lt"/>
              </a:rPr>
              <a:t>Médicos e enfermeiros terão acesso às informações coletadas para identificar se a temperatura e umidade das alas estão nos níveis adequados para maximizar o tratamento e minimizar os riscos de contaminação </a:t>
            </a:r>
            <a:endParaRPr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151" name="Google Shape;15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6575" y="419230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0"/>
          <p:cNvSpPr txBox="1"/>
          <p:nvPr/>
        </p:nvSpPr>
        <p:spPr>
          <a:xfrm>
            <a:off x="1275384" y="392800"/>
            <a:ext cx="3519900" cy="66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 dirty="0">
                <a:ln>
                  <a:solidFill>
                    <a:schemeClr val="tx1"/>
                  </a:solidFill>
                </a:ln>
                <a:solidFill>
                  <a:srgbClr val="467CB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Arial"/>
              </a:rPr>
              <a:t>EC-19 System</a:t>
            </a:r>
            <a:endParaRPr sz="3200" b="1" i="0" u="none" strike="noStrike" cap="none" dirty="0">
              <a:ln>
                <a:solidFill>
                  <a:schemeClr val="tx1"/>
                </a:solidFill>
              </a:ln>
              <a:solidFill>
                <a:srgbClr val="467CB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Arial"/>
            </a:endParaRPr>
          </a:p>
        </p:txBody>
      </p:sp>
      <p:pic>
        <p:nvPicPr>
          <p:cNvPr id="153" name="Google Shape;153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66221" y="909016"/>
            <a:ext cx="2995685" cy="3190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"/>
          <p:cNvSpPr/>
          <p:nvPr/>
        </p:nvSpPr>
        <p:spPr>
          <a:xfrm>
            <a:off x="4977595" y="597722"/>
            <a:ext cx="3739616" cy="3268327"/>
          </a:xfrm>
          <a:custGeom>
            <a:avLst/>
            <a:gdLst/>
            <a:ahLst/>
            <a:cxnLst/>
            <a:rect l="l" t="t" r="r" b="b"/>
            <a:pathLst>
              <a:path w="2991693" h="2651787" extrusionOk="0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5378698" y="1313531"/>
            <a:ext cx="2894700" cy="13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</a:t>
            </a:r>
            <a:r>
              <a:rPr lang="pt-BR" b="1" dirty="0">
                <a:solidFill>
                  <a:schemeClr val="dk1"/>
                </a:solidFill>
              </a:rPr>
              <a:t> funciona o sistema?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1350" y="597725"/>
            <a:ext cx="3836425" cy="383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88325" y="1996850"/>
            <a:ext cx="3146650" cy="314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4"/>
          <p:cNvPicPr preferRelativeResize="0"/>
          <p:nvPr/>
        </p:nvPicPr>
        <p:blipFill rotWithShape="1">
          <a:blip r:embed="rId4">
            <a:alphaModFix/>
          </a:blip>
          <a:srcRect l="4852" t="-571" b="6842"/>
          <a:stretch/>
        </p:blipFill>
        <p:spPr>
          <a:xfrm>
            <a:off x="0" y="209950"/>
            <a:ext cx="5293775" cy="49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4"/>
          <p:cNvSpPr txBox="1"/>
          <p:nvPr/>
        </p:nvSpPr>
        <p:spPr>
          <a:xfrm>
            <a:off x="5557100" y="719800"/>
            <a:ext cx="32091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1" i="0" u="none" strike="noStrike" cap="none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Site institucional</a:t>
            </a:r>
            <a:endParaRPr sz="3000" b="1" i="0" u="none" strike="noStrike" cap="none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5" descr="Uma imagem contendo objeto, kit, placa, relógio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51100" y="821425"/>
            <a:ext cx="5143300" cy="350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5"/>
          <p:cNvSpPr/>
          <p:nvPr/>
        </p:nvSpPr>
        <p:spPr>
          <a:xfrm flipH="1">
            <a:off x="1" y="374269"/>
            <a:ext cx="4512878" cy="4394869"/>
          </a:xfrm>
          <a:custGeom>
            <a:avLst/>
            <a:gdLst/>
            <a:ahLst/>
            <a:cxnLst/>
            <a:rect l="l" t="t" r="r" b="b"/>
            <a:pathLst>
              <a:path w="1333" h="1298" extrusionOk="0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dk1">
              <a:alpha val="74509"/>
            </a:schemeClr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5"/>
          <p:cNvSpPr txBox="1">
            <a:spLocks noGrp="1"/>
          </p:cNvSpPr>
          <p:nvPr>
            <p:ph type="title"/>
          </p:nvPr>
        </p:nvSpPr>
        <p:spPr>
          <a:xfrm>
            <a:off x="532086" y="1061100"/>
            <a:ext cx="3153300" cy="10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alibri"/>
              <a:buNone/>
            </a:pPr>
            <a:r>
              <a:rPr lang="pt-BR" sz="2700" b="1">
                <a:solidFill>
                  <a:srgbClr val="D9D9D9"/>
                </a:solidFill>
              </a:rPr>
              <a:t>Montagem do Hardware</a:t>
            </a:r>
            <a:endParaRPr>
              <a:solidFill>
                <a:srgbClr val="D9D9D9"/>
              </a:solidFill>
            </a:endParaRPr>
          </a:p>
        </p:txBody>
      </p:sp>
      <p:cxnSp>
        <p:nvCxnSpPr>
          <p:cNvPr id="185" name="Google Shape;185;p15"/>
          <p:cNvCxnSpPr/>
          <p:nvPr/>
        </p:nvCxnSpPr>
        <p:spPr>
          <a:xfrm>
            <a:off x="1715288" y="2128492"/>
            <a:ext cx="701700" cy="0"/>
          </a:xfrm>
          <a:prstGeom prst="straightConnector1">
            <a:avLst/>
          </a:prstGeom>
          <a:noFill/>
          <a:ln w="25400" cap="sq" cmpd="sng">
            <a:solidFill>
              <a:srgbClr val="FEFEFE"/>
            </a:solidFill>
            <a:prstDash val="solid"/>
            <a:bevel/>
            <a:headEnd type="none" w="sm" len="sm"/>
            <a:tailEnd type="none" w="sm" len="sm"/>
          </a:ln>
        </p:spPr>
      </p:cxnSp>
      <p:sp>
        <p:nvSpPr>
          <p:cNvPr id="186" name="Google Shape;186;p15"/>
          <p:cNvSpPr txBox="1"/>
          <p:nvPr/>
        </p:nvSpPr>
        <p:spPr>
          <a:xfrm>
            <a:off x="680410" y="2282524"/>
            <a:ext cx="28563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pt-BR" sz="27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Programação do Sistema</a:t>
            </a:r>
            <a:endParaRPr sz="18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" name="Google Shape;187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44371" y="159875"/>
            <a:ext cx="1629629" cy="162962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5"/>
          <p:cNvSpPr txBox="1"/>
          <p:nvPr/>
        </p:nvSpPr>
        <p:spPr>
          <a:xfrm>
            <a:off x="419000" y="3505650"/>
            <a:ext cx="32943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pt-BR" sz="27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Simulação do arduino e dados estatísticos</a:t>
            </a:r>
            <a:endParaRPr sz="18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9" name="Google Shape;189;p15"/>
          <p:cNvCxnSpPr/>
          <p:nvPr/>
        </p:nvCxnSpPr>
        <p:spPr>
          <a:xfrm>
            <a:off x="1715288" y="3407667"/>
            <a:ext cx="701700" cy="0"/>
          </a:xfrm>
          <a:prstGeom prst="straightConnector1">
            <a:avLst/>
          </a:prstGeom>
          <a:noFill/>
          <a:ln w="25400" cap="sq" cmpd="sng">
            <a:solidFill>
              <a:srgbClr val="FEFEFE"/>
            </a:solidFill>
            <a:prstDash val="solid"/>
            <a:bevel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309" y="0"/>
            <a:ext cx="915330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pic>
        <p:nvPicPr>
          <p:cNvPr id="200" name="Google Shape;20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"/>
            <a:ext cx="9144000" cy="5144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pt-BR" sz="3000" b="1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Simulador financeiro</a:t>
            </a:r>
            <a:endParaRPr sz="3000"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20" descr="A close up of a logo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9328" y="1007863"/>
            <a:ext cx="6122598" cy="38891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0"/>
          <p:cNvPicPr preferRelativeResize="0"/>
          <p:nvPr/>
        </p:nvPicPr>
        <p:blipFill rotWithShape="1">
          <a:blip r:embed="rId4">
            <a:alphaModFix/>
          </a:blip>
          <a:srcRect l="1220" r="-1218"/>
          <a:stretch/>
        </p:blipFill>
        <p:spPr>
          <a:xfrm>
            <a:off x="6243801" y="537673"/>
            <a:ext cx="2316552" cy="231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327450" y="3209075"/>
            <a:ext cx="389875" cy="3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460150" y="3923825"/>
            <a:ext cx="389875" cy="3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07575" y="3177850"/>
            <a:ext cx="389875" cy="3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47500" y="1769325"/>
            <a:ext cx="389875" cy="3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53000" y="2346650"/>
            <a:ext cx="389875" cy="3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87800" y="1566900"/>
            <a:ext cx="389875" cy="3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17600" y="2464350"/>
            <a:ext cx="389875" cy="38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>
            <a:spLocks noGrp="1"/>
          </p:cNvSpPr>
          <p:nvPr>
            <p:ph type="body" idx="1"/>
          </p:nvPr>
        </p:nvSpPr>
        <p:spPr>
          <a:xfrm>
            <a:off x="942634" y="887983"/>
            <a:ext cx="2572200" cy="38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>
                <a:solidFill>
                  <a:schemeClr val="dk1"/>
                </a:solidFill>
              </a:rPr>
              <a:t>Douglas Dourado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dirty="0">
                <a:solidFill>
                  <a:schemeClr val="dk1"/>
                </a:solidFill>
              </a:rPr>
              <a:t>Guilherme Alves 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>
                <a:solidFill>
                  <a:schemeClr val="dk1"/>
                </a:solidFill>
              </a:rPr>
              <a:t>Guilherme Gomes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>
                <a:solidFill>
                  <a:schemeClr val="dk1"/>
                </a:solidFill>
              </a:rPr>
              <a:t>Lucas </a:t>
            </a:r>
            <a:r>
              <a:rPr lang="pt-BR" b="1" dirty="0" err="1">
                <a:solidFill>
                  <a:schemeClr val="dk1"/>
                </a:solidFill>
              </a:rPr>
              <a:t>Toscani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>
                <a:solidFill>
                  <a:schemeClr val="dk1"/>
                </a:solidFill>
              </a:rPr>
              <a:t>Rafael Rocha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 dirty="0"/>
          </a:p>
        </p:txBody>
      </p:sp>
      <p:sp>
        <p:nvSpPr>
          <p:cNvPr id="72" name="Google Shape;72;p2"/>
          <p:cNvSpPr txBox="1"/>
          <p:nvPr/>
        </p:nvSpPr>
        <p:spPr>
          <a:xfrm>
            <a:off x="942634" y="357350"/>
            <a:ext cx="2463782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pt-BR" sz="2800" b="1" i="0" u="none" strike="noStrike" cap="none" dirty="0">
                <a:solidFill>
                  <a:srgbClr val="467CB1"/>
                </a:solidFill>
                <a:latin typeface="Open Sans"/>
                <a:ea typeface="Open Sans"/>
                <a:cs typeface="Open Sans"/>
                <a:sym typeface="Open Sans"/>
              </a:rPr>
              <a:t>Nosso time</a:t>
            </a:r>
            <a:endParaRPr sz="2800" b="1" i="0" u="none" strike="noStrike" cap="none" dirty="0">
              <a:solidFill>
                <a:srgbClr val="467CB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3" name="Google Shape;7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04167" y="679777"/>
            <a:ext cx="3814121" cy="38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/>
          <p:nvPr/>
        </p:nvSpPr>
        <p:spPr>
          <a:xfrm rot="-5400000">
            <a:off x="600167" y="1118527"/>
            <a:ext cx="2500200" cy="2624400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 txBox="1">
            <a:spLocks noGrp="1"/>
          </p:cNvSpPr>
          <p:nvPr>
            <p:ph type="title"/>
          </p:nvPr>
        </p:nvSpPr>
        <p:spPr>
          <a:xfrm>
            <a:off x="739176" y="1464667"/>
            <a:ext cx="1971600" cy="19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lang="pt-BR" sz="2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Modelagem de dados</a:t>
            </a:r>
            <a:endParaRPr/>
          </a:p>
        </p:txBody>
      </p:sp>
      <p:pic>
        <p:nvPicPr>
          <p:cNvPr id="234" name="Google Shape;234;p21" descr="Arrow Clockwise curv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9222">
            <a:off x="4308437" y="3033552"/>
            <a:ext cx="1252696" cy="1231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1" descr="Arrow Clockwise curv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4023672">
            <a:off x="4086362" y="1004102"/>
            <a:ext cx="1252695" cy="1231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71124" y="2176800"/>
            <a:ext cx="979750" cy="97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23725" y="3314050"/>
            <a:ext cx="1012200" cy="10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89224" y="2176800"/>
            <a:ext cx="979750" cy="97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1" descr="Arrow Clockwise curv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6591538" y="2983427"/>
            <a:ext cx="1252696" cy="1231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21585" y="474800"/>
            <a:ext cx="1416475" cy="14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"/>
          <p:cNvSpPr/>
          <p:nvPr/>
        </p:nvSpPr>
        <p:spPr>
          <a:xfrm rot="-5400000">
            <a:off x="600167" y="1118527"/>
            <a:ext cx="2500200" cy="2624400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2"/>
          <p:cNvSpPr txBox="1">
            <a:spLocks noGrp="1"/>
          </p:cNvSpPr>
          <p:nvPr>
            <p:ph type="title"/>
          </p:nvPr>
        </p:nvSpPr>
        <p:spPr>
          <a:xfrm>
            <a:off x="739176" y="1464667"/>
            <a:ext cx="1971600" cy="19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lang="pt-BR" sz="2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Banco de Dados</a:t>
            </a:r>
            <a:endParaRPr/>
          </a:p>
        </p:txBody>
      </p:sp>
      <p:pic>
        <p:nvPicPr>
          <p:cNvPr id="247" name="Google Shape;247;p22" descr="A picture containing screenshot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63048" y="176827"/>
            <a:ext cx="1294495" cy="128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2" descr="Arrow Clockwise curv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274116">
            <a:off x="4164325" y="3310927"/>
            <a:ext cx="1252696" cy="1231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38975" y="1831163"/>
            <a:ext cx="1416475" cy="141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73723" y="697950"/>
            <a:ext cx="1416475" cy="141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2" descr="Arrow Clockwise curv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4023672">
            <a:off x="3878462" y="1199027"/>
            <a:ext cx="1252695" cy="1231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494853" y="2224113"/>
            <a:ext cx="1215438" cy="1215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2" descr="Arrow Clockwise curv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5851688">
            <a:off x="6899699" y="3142027"/>
            <a:ext cx="1252697" cy="1231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494375" y="3279238"/>
            <a:ext cx="1294500" cy="12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3"/>
          <p:cNvSpPr txBox="1">
            <a:spLocks noGrp="1"/>
          </p:cNvSpPr>
          <p:nvPr>
            <p:ph type="body" idx="1"/>
          </p:nvPr>
        </p:nvSpPr>
        <p:spPr>
          <a:xfrm>
            <a:off x="750650" y="1697248"/>
            <a:ext cx="4697400" cy="1897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1600"/>
              </a:spcAft>
              <a:buSzPts val="1400"/>
              <a:buNone/>
            </a:pPr>
            <a:r>
              <a:rPr lang="pt-BR" sz="1600" dirty="0">
                <a:solidFill>
                  <a:srgbClr val="FFFFFF"/>
                </a:solidFill>
                <a:latin typeface="+mn-lt"/>
              </a:rPr>
              <a:t>Utilizamos a </a:t>
            </a:r>
            <a:r>
              <a:rPr lang="pt-BR" sz="1600" dirty="0" err="1">
                <a:solidFill>
                  <a:srgbClr val="FFFFFF"/>
                </a:solidFill>
                <a:latin typeface="+mn-lt"/>
              </a:rPr>
              <a:t>asana</a:t>
            </a:r>
            <a:r>
              <a:rPr lang="pt-BR" sz="1600" dirty="0">
                <a:solidFill>
                  <a:srgbClr val="FFFFFF"/>
                </a:solidFill>
                <a:latin typeface="+mn-lt"/>
              </a:rPr>
              <a:t> como ferramenta de gestão de projeto. Com ela, conseguimos organizar nossos afazeres e otimizar o nosso tempo, deixando o backlog organizado de uma forma clara. </a:t>
            </a:r>
            <a:endParaRPr sz="16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260" name="Google Shape;26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6575" y="419230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3"/>
          <p:cNvSpPr txBox="1"/>
          <p:nvPr/>
        </p:nvSpPr>
        <p:spPr>
          <a:xfrm>
            <a:off x="750650" y="684225"/>
            <a:ext cx="5491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Como nos organizamos?</a:t>
            </a:r>
            <a:endParaRPr sz="32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79577" y="919425"/>
            <a:ext cx="2983225" cy="29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6575" y="419230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4"/>
          <p:cNvSpPr txBox="1"/>
          <p:nvPr/>
        </p:nvSpPr>
        <p:spPr>
          <a:xfrm>
            <a:off x="372750" y="216950"/>
            <a:ext cx="5491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Sprint Backlog</a:t>
            </a:r>
            <a:endParaRPr sz="3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92775" y="125925"/>
            <a:ext cx="1421775" cy="142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425" y="1168650"/>
            <a:ext cx="7287977" cy="3926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6575" y="419230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5"/>
          <p:cNvSpPr txBox="1"/>
          <p:nvPr/>
        </p:nvSpPr>
        <p:spPr>
          <a:xfrm>
            <a:off x="372750" y="216950"/>
            <a:ext cx="5491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Reuniões</a:t>
            </a:r>
            <a:endParaRPr sz="3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Google Shape;277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92775" y="125925"/>
            <a:ext cx="1421775" cy="142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425" y="1179250"/>
            <a:ext cx="7287977" cy="3922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6575" y="419230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6"/>
          <p:cNvSpPr txBox="1"/>
          <p:nvPr/>
        </p:nvSpPr>
        <p:spPr>
          <a:xfrm>
            <a:off x="372750" y="216950"/>
            <a:ext cx="5491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Sprints semanais</a:t>
            </a:r>
            <a:endParaRPr sz="3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5" name="Google Shape;285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92775" y="125925"/>
            <a:ext cx="1421775" cy="142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975" y="1277225"/>
            <a:ext cx="7287974" cy="3817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7"/>
          <p:cNvSpPr txBox="1"/>
          <p:nvPr/>
        </p:nvSpPr>
        <p:spPr>
          <a:xfrm>
            <a:off x="2900750" y="2014500"/>
            <a:ext cx="43914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pt-BR" sz="6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Obrigado!</a:t>
            </a:r>
            <a:endParaRPr sz="6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>
            <a:spLocks noGrp="1"/>
          </p:cNvSpPr>
          <p:nvPr>
            <p:ph type="title"/>
          </p:nvPr>
        </p:nvSpPr>
        <p:spPr>
          <a:xfrm>
            <a:off x="240275" y="767850"/>
            <a:ext cx="3172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pt-BR" sz="2800" b="1" dirty="0">
                <a:solidFill>
                  <a:srgbClr val="F3F3F3"/>
                </a:solidFill>
              </a:rPr>
              <a:t>Contextualização</a:t>
            </a:r>
            <a:endParaRPr sz="2800" dirty="0">
              <a:solidFill>
                <a:srgbClr val="F3F3F3"/>
              </a:solidFill>
            </a:endParaRPr>
          </a:p>
        </p:txBody>
      </p:sp>
      <p:pic>
        <p:nvPicPr>
          <p:cNvPr id="79" name="Google Shape;79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298530">
            <a:off x="3795474" y="579800"/>
            <a:ext cx="4146451" cy="414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787b0f0e6_0_5"/>
          <p:cNvSpPr txBox="1">
            <a:spLocks noGrp="1"/>
          </p:cNvSpPr>
          <p:nvPr>
            <p:ph type="body" idx="1"/>
          </p:nvPr>
        </p:nvSpPr>
        <p:spPr>
          <a:xfrm>
            <a:off x="336090" y="1358964"/>
            <a:ext cx="4877700" cy="213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pt-BR" dirty="0">
                <a:solidFill>
                  <a:srgbClr val="000000"/>
                </a:solidFill>
                <a:latin typeface="+mn-lt"/>
                <a:ea typeface="Open Sans" panose="020B0604020202020204" charset="0"/>
                <a:cs typeface="Open Sans" panose="020B0604020202020204" charset="0"/>
              </a:rPr>
              <a:t>O COVID-19 é o causador da pandemia que o mundo está vivendo atualmente, possuindo um índice de contaminação altíssimo e taxa de mortalidade de aproximadamente 10% entre os contaminados.  </a:t>
            </a:r>
            <a:endParaRPr dirty="0">
              <a:latin typeface="+mn-lt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85" name="Google Shape;85;g7787b0f0e6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3450" y="415670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7787b0f0e6_0_5"/>
          <p:cNvSpPr txBox="1"/>
          <p:nvPr/>
        </p:nvSpPr>
        <p:spPr>
          <a:xfrm>
            <a:off x="2133150" y="328240"/>
            <a:ext cx="4877700" cy="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3200" b="1" dirty="0">
                <a:ln>
                  <a:solidFill>
                    <a:schemeClr val="accent1"/>
                  </a:solidFill>
                </a:ln>
                <a:solidFill>
                  <a:srgbClr val="467CB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COVID-19 (Sars-Cov-2)</a:t>
            </a:r>
            <a:endParaRPr sz="1400" b="0" i="0" u="none" strike="noStrike" cap="none" dirty="0">
              <a:ln>
                <a:solidFill>
                  <a:schemeClr val="accent1"/>
                </a:solidFill>
              </a:ln>
              <a:solidFill>
                <a:srgbClr val="467CB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Arial"/>
            </a:endParaRPr>
          </a:p>
        </p:txBody>
      </p:sp>
      <p:pic>
        <p:nvPicPr>
          <p:cNvPr id="88" name="Google Shape;88;g7787b0f0e6_0_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13225" y="1013538"/>
            <a:ext cx="2873175" cy="2873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"/>
          <p:cNvSpPr txBox="1">
            <a:spLocks noGrp="1"/>
          </p:cNvSpPr>
          <p:nvPr>
            <p:ph type="title"/>
          </p:nvPr>
        </p:nvSpPr>
        <p:spPr>
          <a:xfrm>
            <a:off x="803443" y="127933"/>
            <a:ext cx="7425300" cy="64699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467CB1"/>
                </a:solidFill>
              </a:rPr>
              <a:t>Qual é a </a:t>
            </a: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467CB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relação</a:t>
            </a: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467CB1"/>
                </a:solidFill>
              </a:rPr>
              <a:t>: temperatura x vírus?</a:t>
            </a:r>
            <a:endParaRPr dirty="0">
              <a:ln>
                <a:solidFill>
                  <a:schemeClr val="tx1"/>
                </a:solidFill>
              </a:ln>
              <a:solidFill>
                <a:srgbClr val="467CB1"/>
              </a:solidFill>
            </a:endParaRPr>
          </a:p>
        </p:txBody>
      </p:sp>
      <p:pic>
        <p:nvPicPr>
          <p:cNvPr id="94" name="Google Shape;94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20025" y="416545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"/>
          <p:cNvSpPr txBox="1"/>
          <p:nvPr/>
        </p:nvSpPr>
        <p:spPr>
          <a:xfrm>
            <a:off x="147725" y="3681424"/>
            <a:ext cx="8736737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b="0" i="0" u="none" strike="noStrike" cap="none" dirty="0">
                <a:solidFill>
                  <a:srgbClr val="000000"/>
                </a:solidFill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Um estudo feito por pesquisadores da Universidade </a:t>
            </a:r>
            <a:r>
              <a:rPr lang="pt-BR" b="0" i="0" u="none" strike="noStrike" cap="none" dirty="0" err="1">
                <a:solidFill>
                  <a:srgbClr val="000000"/>
                </a:solidFill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Beihang</a:t>
            </a:r>
            <a:r>
              <a:rPr lang="pt-BR" b="0" i="0" u="none" strike="noStrike" cap="none" dirty="0">
                <a:solidFill>
                  <a:srgbClr val="000000"/>
                </a:solidFill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 na China em 100 cidades chinesas, mostrou que ambientes </a:t>
            </a:r>
            <a:r>
              <a:rPr lang="pt-BR" dirty="0"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cujas </a:t>
            </a:r>
            <a:r>
              <a:rPr lang="pt-BR" b="0" i="0" u="none" strike="noStrike" cap="none" dirty="0">
                <a:solidFill>
                  <a:srgbClr val="000000"/>
                </a:solidFill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temperaturas </a:t>
            </a:r>
            <a:r>
              <a:rPr lang="pt-BR" dirty="0"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estão acima de 18ºC e a umidade está entre 50% - 60%</a:t>
            </a:r>
            <a:r>
              <a:rPr lang="pt-BR" b="0" i="0" u="none" strike="noStrike" cap="none" dirty="0">
                <a:solidFill>
                  <a:srgbClr val="000000"/>
                </a:solidFill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 possu</a:t>
            </a:r>
            <a:r>
              <a:rPr lang="pt-BR" dirty="0"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em</a:t>
            </a:r>
            <a:r>
              <a:rPr lang="pt-BR" b="0" i="0" u="none" strike="noStrike" cap="none" dirty="0">
                <a:solidFill>
                  <a:srgbClr val="000000"/>
                </a:solidFill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 um índice de contaminação menor do que em cidades com temperaturas mais baixas e umidades </a:t>
            </a:r>
            <a:r>
              <a:rPr lang="pt-BR" dirty="0">
                <a:highlight>
                  <a:schemeClr val="lt1"/>
                </a:highlight>
                <a:latin typeface="+mn-lt"/>
                <a:ea typeface="Roboto"/>
                <a:cs typeface="Roboto"/>
                <a:sym typeface="Roboto"/>
              </a:rPr>
              <a:t>irregulares.</a:t>
            </a:r>
            <a:endParaRPr b="0" i="0" u="none" strike="noStrike" cap="none" dirty="0">
              <a:solidFill>
                <a:srgbClr val="000000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61414"/>
            <a:ext cx="2889525" cy="257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56029" y="694524"/>
            <a:ext cx="3016292" cy="257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994937" y="675072"/>
            <a:ext cx="2889525" cy="25268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"/>
          <p:cNvSpPr txBox="1"/>
          <p:nvPr/>
        </p:nvSpPr>
        <p:spPr>
          <a:xfrm>
            <a:off x="849450" y="3314775"/>
            <a:ext cx="8646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Figura 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Temperatura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4"/>
          <p:cNvSpPr txBox="1"/>
          <p:nvPr/>
        </p:nvSpPr>
        <p:spPr>
          <a:xfrm>
            <a:off x="4439025" y="3314775"/>
            <a:ext cx="6540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Figura 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Umidade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4"/>
          <p:cNvSpPr txBox="1"/>
          <p:nvPr/>
        </p:nvSpPr>
        <p:spPr>
          <a:xfrm>
            <a:off x="7439700" y="3314775"/>
            <a:ext cx="11070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Figura 3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Contaminação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"/>
          <p:cNvSpPr txBox="1">
            <a:spLocks noGrp="1"/>
          </p:cNvSpPr>
          <p:nvPr>
            <p:ph type="title"/>
          </p:nvPr>
        </p:nvSpPr>
        <p:spPr>
          <a:xfrm>
            <a:off x="3419850" y="100385"/>
            <a:ext cx="2304300" cy="616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467CB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Arial"/>
              </a:rPr>
              <a:t>Impacto</a:t>
            </a:r>
            <a:r>
              <a:rPr lang="pt-BR" sz="3200" b="1" dirty="0">
                <a:latin typeface="Arial"/>
                <a:ea typeface="Arial"/>
                <a:cs typeface="Arial"/>
                <a:sym typeface="Arial"/>
              </a:rPr>
              <a:t> </a:t>
            </a:r>
            <a:endParaRPr sz="32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180753" y="3198795"/>
            <a:ext cx="6996224" cy="161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69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7CB1"/>
              </a:buClr>
              <a:buSzPts val="1600"/>
              <a:buFont typeface="Quire Sans" panose="020B0502040400020003" pitchFamily="34" charset="0"/>
              <a:buChar char="●"/>
            </a:pPr>
            <a:r>
              <a:rPr lang="pt-BR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Aumento de até 300% no custo do transporte de insumos hospitalares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9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7CB1"/>
              </a:buClr>
              <a:buSzPts val="1600"/>
              <a:buFont typeface="Quire Sans" panose="020B0502040400020003" pitchFamily="34" charset="0"/>
              <a:buChar char="●"/>
            </a:pPr>
            <a:r>
              <a:rPr lang="pt-BR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Demora de até 90 dias para a chegada de insumos no país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9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7CB1"/>
              </a:buClr>
              <a:buSzPts val="1600"/>
              <a:buFont typeface="Quire Sans" panose="020B0502040400020003" pitchFamily="34" charset="0"/>
              <a:buChar char="●"/>
            </a:pPr>
            <a:r>
              <a:rPr lang="pt-BR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Jornada de trabalho de 12 horas ou mais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4751" y="853692"/>
            <a:ext cx="4113899" cy="218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 txBox="1"/>
          <p:nvPr/>
        </p:nvSpPr>
        <p:spPr>
          <a:xfrm>
            <a:off x="265350" y="1135827"/>
            <a:ext cx="4113899" cy="161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 dirty="0">
                <a:latin typeface="+mn-lt"/>
                <a:ea typeface="Proxima Nova"/>
                <a:cs typeface="Proxima Nova"/>
                <a:sym typeface="Proxima Nova"/>
              </a:rPr>
              <a:t>A pandemia tem causado um grande impacto ao redor do mundo. Entre outros problemas causados, como o fechamento de lojas e permitindo que apenas os serviços essenciais continuem, estão:</a:t>
            </a:r>
            <a:endParaRPr sz="1600" dirty="0">
              <a:latin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type="body" idx="1"/>
          </p:nvPr>
        </p:nvSpPr>
        <p:spPr>
          <a:xfrm>
            <a:off x="1607952" y="850947"/>
            <a:ext cx="5928095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dirty="0">
                <a:solidFill>
                  <a:srgbClr val="000000"/>
                </a:solidFill>
                <a:latin typeface="+mn-lt"/>
              </a:rPr>
              <a:t>As principais medidas para evitar o vírus são:</a:t>
            </a:r>
            <a:endParaRPr sz="2000" b="1" dirty="0">
              <a:solidFill>
                <a:schemeClr val="dk1"/>
              </a:solidFill>
              <a:latin typeface="+mn-l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sz="1600" dirty="0"/>
          </a:p>
        </p:txBody>
      </p:sp>
      <p:pic>
        <p:nvPicPr>
          <p:cNvPr id="115" name="Google Shape;11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3450" y="415670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6"/>
          <p:cNvSpPr txBox="1"/>
          <p:nvPr/>
        </p:nvSpPr>
        <p:spPr>
          <a:xfrm>
            <a:off x="476540" y="1956904"/>
            <a:ext cx="3861544" cy="189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7CB1"/>
              </a:buClr>
              <a:buSzPts val="2000"/>
              <a:buFont typeface="Quire Sans" panose="020B0502040400020003" pitchFamily="34" charset="0"/>
              <a:buChar char="●"/>
            </a:pPr>
            <a:r>
              <a:rPr lang="pt-BR" sz="1600" b="0" i="0" u="none" strike="noStrike" cap="none" dirty="0">
                <a:solidFill>
                  <a:schemeClr val="dk1"/>
                </a:solidFill>
                <a:latin typeface="+mn-lt"/>
                <a:ea typeface="Proxima Nova"/>
                <a:cs typeface="Proxima Nova"/>
                <a:sym typeface="Proxima Nova"/>
              </a:rPr>
              <a:t>Evitar o contato físico.</a:t>
            </a:r>
            <a:endParaRPr sz="1600" b="0" i="0" u="none" strike="noStrike" cap="none" dirty="0">
              <a:solidFill>
                <a:schemeClr val="dk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7CB1"/>
              </a:buClr>
              <a:buSzPts val="2000"/>
              <a:buFont typeface="Quire Sans" panose="020B0502040400020003" pitchFamily="34" charset="0"/>
              <a:buChar char="●"/>
            </a:pPr>
            <a:r>
              <a:rPr lang="pt-BR" sz="1600" b="0" i="0" u="none" strike="noStrike" cap="none" dirty="0">
                <a:solidFill>
                  <a:schemeClr val="dk1"/>
                </a:solidFill>
                <a:latin typeface="+mn-lt"/>
                <a:ea typeface="Proxima Nova"/>
                <a:cs typeface="Proxima Nova"/>
                <a:sym typeface="Proxima Nova"/>
              </a:rPr>
              <a:t>Permanecer em casa.</a:t>
            </a:r>
            <a:endParaRPr sz="1600" b="0" i="0" u="none" strike="noStrike" cap="none" dirty="0">
              <a:solidFill>
                <a:schemeClr val="dk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7CB1"/>
              </a:buClr>
              <a:buSzPts val="2000"/>
              <a:buFont typeface="Quire Sans" panose="020B0502040400020003" pitchFamily="34" charset="0"/>
              <a:buChar char="●"/>
            </a:pPr>
            <a:r>
              <a:rPr lang="pt-BR" sz="1600" b="0" i="0" u="none" strike="noStrike" cap="none" dirty="0">
                <a:solidFill>
                  <a:schemeClr val="dk1"/>
                </a:solidFill>
                <a:latin typeface="+mn-lt"/>
                <a:ea typeface="Proxima Nova"/>
                <a:cs typeface="Proxima Nova"/>
                <a:sym typeface="Proxima Nova"/>
              </a:rPr>
              <a:t>Sair apenas em casos essenciais.</a:t>
            </a:r>
            <a:endParaRPr sz="1600" b="0" i="0" u="none" strike="noStrike" cap="none" dirty="0">
              <a:solidFill>
                <a:schemeClr val="dk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7CB1"/>
              </a:buClr>
              <a:buSzPts val="2000"/>
              <a:buFont typeface="Quire Sans" panose="020B0502040400020003" pitchFamily="34" charset="0"/>
              <a:buChar char="●"/>
            </a:pPr>
            <a:r>
              <a:rPr lang="pt-BR" sz="1600" b="0" i="0" u="none" strike="noStrike" cap="none" dirty="0">
                <a:solidFill>
                  <a:schemeClr val="dk1"/>
                </a:solidFill>
                <a:latin typeface="+mn-lt"/>
                <a:ea typeface="Proxima Nova"/>
                <a:cs typeface="Proxima Nova"/>
                <a:sym typeface="Proxima Nova"/>
              </a:rPr>
              <a:t>Utilizar máscaras ao sair de casa.</a:t>
            </a: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7CB1"/>
              </a:buClr>
              <a:buSzPts val="2000"/>
              <a:buFont typeface="Quire Sans" panose="020B0502040400020003" pitchFamily="34" charset="0"/>
              <a:buChar char="●"/>
            </a:pPr>
            <a:r>
              <a:rPr lang="pt-BR" sz="1600" dirty="0">
                <a:solidFill>
                  <a:schemeClr val="dk1"/>
                </a:solidFill>
                <a:latin typeface="+mn-lt"/>
                <a:ea typeface="Proxima Nova"/>
                <a:cs typeface="Proxima Nova"/>
                <a:sym typeface="Proxima Nova"/>
              </a:rPr>
              <a:t>Lavar as mãos e utilizar álcool 70%</a:t>
            </a:r>
            <a:endParaRPr sz="1600" b="0" i="0" u="none" strike="noStrike" cap="none" dirty="0">
              <a:solidFill>
                <a:schemeClr val="dk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"/>
          <p:cNvSpPr txBox="1"/>
          <p:nvPr/>
        </p:nvSpPr>
        <p:spPr>
          <a:xfrm>
            <a:off x="3015000" y="99291"/>
            <a:ext cx="3114000" cy="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 dirty="0">
                <a:ln>
                  <a:solidFill>
                    <a:schemeClr val="tx1"/>
                  </a:solidFill>
                </a:ln>
                <a:solidFill>
                  <a:srgbClr val="467CB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Arial"/>
              </a:rPr>
              <a:t>Disseminação</a:t>
            </a:r>
            <a:endParaRPr sz="3200" b="1" i="0" u="none" strike="noStrike" cap="none" dirty="0">
              <a:ln>
                <a:solidFill>
                  <a:schemeClr val="tx1"/>
                </a:solidFill>
              </a:ln>
              <a:solidFill>
                <a:srgbClr val="467CB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8084" y="1868259"/>
            <a:ext cx="1989365" cy="218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9000" y="1511404"/>
            <a:ext cx="2479399" cy="2544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"/>
          <p:cNvSpPr txBox="1">
            <a:spLocks noGrp="1"/>
          </p:cNvSpPr>
          <p:nvPr>
            <p:ph type="body" idx="1"/>
          </p:nvPr>
        </p:nvSpPr>
        <p:spPr>
          <a:xfrm>
            <a:off x="584791" y="1231478"/>
            <a:ext cx="3987209" cy="236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sz="2000" dirty="0">
                <a:solidFill>
                  <a:schemeClr val="dk1"/>
                </a:solidFill>
                <a:latin typeface="+mn-lt"/>
              </a:rPr>
              <a:t>A maior dificuldade de médicos e enfermeiros para tratar pacientes diagnosticados com um desses vírus é justamente o contato físico e a proximidade. </a:t>
            </a:r>
            <a:endParaRPr sz="2000" dirty="0">
              <a:solidFill>
                <a:schemeClr val="dk1"/>
              </a:solidFill>
              <a:latin typeface="+mn-l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125" name="Google Shape;12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08925" y="4128400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7"/>
          <p:cNvSpPr txBox="1"/>
          <p:nvPr/>
        </p:nvSpPr>
        <p:spPr>
          <a:xfrm>
            <a:off x="3708000" y="261438"/>
            <a:ext cx="1728000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 dirty="0">
                <a:ln>
                  <a:solidFill>
                    <a:schemeClr val="tx1"/>
                  </a:solidFill>
                </a:ln>
                <a:solidFill>
                  <a:srgbClr val="467CB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Arial"/>
              </a:rPr>
              <a:t>Desafio</a:t>
            </a:r>
            <a:r>
              <a:rPr lang="pt-BR" sz="3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60284" y="1306794"/>
            <a:ext cx="2868028" cy="2821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g7774d4c72a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67750" y="4155275"/>
            <a:ext cx="1176250" cy="11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7774d4c72a_1_0"/>
          <p:cNvSpPr txBox="1"/>
          <p:nvPr/>
        </p:nvSpPr>
        <p:spPr>
          <a:xfrm>
            <a:off x="3614148" y="189150"/>
            <a:ext cx="2104554" cy="6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 dirty="0">
                <a:ln>
                  <a:solidFill>
                    <a:schemeClr val="tx1"/>
                  </a:solidFill>
                </a:ln>
                <a:solidFill>
                  <a:srgbClr val="467CB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Arial"/>
              </a:rPr>
              <a:t>Inovação</a:t>
            </a:r>
            <a:endParaRPr sz="3200" b="1" i="0" u="none" strike="noStrike" cap="none" dirty="0">
              <a:ln>
                <a:solidFill>
                  <a:schemeClr val="tx1"/>
                </a:solidFill>
              </a:ln>
              <a:solidFill>
                <a:srgbClr val="467CB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Arial"/>
            </a:endParaRPr>
          </a:p>
        </p:txBody>
      </p:sp>
      <p:pic>
        <p:nvPicPr>
          <p:cNvPr id="134" name="Google Shape;134;g7774d4c72a_1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80897" y="1243575"/>
            <a:ext cx="3541798" cy="265634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7774d4c72a_1_0"/>
          <p:cNvSpPr txBox="1"/>
          <p:nvPr/>
        </p:nvSpPr>
        <p:spPr>
          <a:xfrm>
            <a:off x="321305" y="1243575"/>
            <a:ext cx="4555800" cy="134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 dirty="0">
                <a:solidFill>
                  <a:srgbClr val="000000"/>
                </a:solidFill>
                <a:latin typeface="+mn-lt"/>
                <a:ea typeface="Proxima Nova"/>
                <a:cs typeface="Proxima Nova"/>
                <a:sym typeface="Proxima Nova"/>
              </a:rPr>
              <a:t>Estudos de alguns virologistas apontam que</a:t>
            </a:r>
            <a:r>
              <a:rPr lang="pt-BR" sz="1600" dirty="0">
                <a:latin typeface="+mn-lt"/>
                <a:ea typeface="Proxima Nova"/>
                <a:cs typeface="Proxima Nova"/>
                <a:sym typeface="Proxima Nova"/>
              </a:rPr>
              <a:t> </a:t>
            </a:r>
            <a:r>
              <a:rPr lang="pt-BR" sz="1600" b="0" i="0" u="none" strike="noStrike" cap="none" dirty="0">
                <a:solidFill>
                  <a:srgbClr val="000000"/>
                </a:solidFill>
                <a:latin typeface="+mn-lt"/>
                <a:ea typeface="Proxima Nova"/>
                <a:cs typeface="Proxima Nova"/>
                <a:sym typeface="Proxima Nova"/>
              </a:rPr>
              <a:t>temperaturas baixas e umidades desreguladas aumentam as chances de propagação d</a:t>
            </a:r>
            <a:r>
              <a:rPr lang="pt-BR" sz="1600" dirty="0">
                <a:latin typeface="+mn-lt"/>
                <a:ea typeface="Proxima Nova"/>
                <a:cs typeface="Proxima Nova"/>
                <a:sym typeface="Proxima Nova"/>
              </a:rPr>
              <a:t>o</a:t>
            </a:r>
            <a:r>
              <a:rPr lang="pt-BR" sz="1600" b="0" i="0" u="none" strike="noStrike" cap="none" dirty="0">
                <a:solidFill>
                  <a:srgbClr val="000000"/>
                </a:solidFill>
                <a:latin typeface="+mn-lt"/>
                <a:ea typeface="Proxima Nova"/>
                <a:cs typeface="Proxima Nova"/>
                <a:sym typeface="Proxima Nova"/>
              </a:rPr>
              <a:t> COVID-19.</a:t>
            </a:r>
            <a:endParaRPr sz="1600" b="0" i="0" u="none" strike="noStrike" cap="none" dirty="0">
              <a:solidFill>
                <a:srgbClr val="000000"/>
              </a:solidFill>
              <a:latin typeface="+mn-lt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408</Words>
  <Application>Microsoft Office PowerPoint</Application>
  <PresentationFormat>Apresentação na tela (16:9)</PresentationFormat>
  <Paragraphs>52</Paragraphs>
  <Slides>26</Slides>
  <Notes>26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2" baseType="lpstr">
      <vt:lpstr>Open Sans</vt:lpstr>
      <vt:lpstr>Calibri</vt:lpstr>
      <vt:lpstr>Proxima Nova</vt:lpstr>
      <vt:lpstr>Arial</vt:lpstr>
      <vt:lpstr>Quire Sans</vt:lpstr>
      <vt:lpstr>Spearmint</vt:lpstr>
      <vt:lpstr>Apresentação do PowerPoint</vt:lpstr>
      <vt:lpstr>Apresentação do PowerPoint</vt:lpstr>
      <vt:lpstr>Contextualização</vt:lpstr>
      <vt:lpstr>Apresentação do PowerPoint</vt:lpstr>
      <vt:lpstr>Qual é a relação: temperatura x vírus?</vt:lpstr>
      <vt:lpstr>Impacto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Como funciona o sistema?</vt:lpstr>
      <vt:lpstr>Apresentação do PowerPoint</vt:lpstr>
      <vt:lpstr>Apresentação do PowerPoint</vt:lpstr>
      <vt:lpstr>Apresentação do PowerPoint</vt:lpstr>
      <vt:lpstr>Montagem do Hardware</vt:lpstr>
      <vt:lpstr>Apresentação do PowerPoint</vt:lpstr>
      <vt:lpstr>Apresentação do PowerPoint</vt:lpstr>
      <vt:lpstr>Simulador financeiro</vt:lpstr>
      <vt:lpstr>Modelagem de dados</vt:lpstr>
      <vt:lpstr>Banco de Dados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Guilherme '-'</cp:lastModifiedBy>
  <cp:revision>9</cp:revision>
  <dcterms:modified xsi:type="dcterms:W3CDTF">2020-06-29T14:22:37Z</dcterms:modified>
</cp:coreProperties>
</file>